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13"/>
  </p:notesMasterIdLst>
  <p:handoutMasterIdLst>
    <p:handoutMasterId r:id="rId14"/>
  </p:handoutMasterIdLst>
  <p:sldIdLst>
    <p:sldId id="339" r:id="rId2"/>
    <p:sldId id="342" r:id="rId3"/>
    <p:sldId id="341" r:id="rId4"/>
    <p:sldId id="352" r:id="rId5"/>
    <p:sldId id="347" r:id="rId6"/>
    <p:sldId id="351" r:id="rId7"/>
    <p:sldId id="350" r:id="rId8"/>
    <p:sldId id="349" r:id="rId9"/>
    <p:sldId id="348" r:id="rId10"/>
    <p:sldId id="353" r:id="rId11"/>
    <p:sldId id="338" r:id="rId12"/>
  </p:sldIdLst>
  <p:sldSz cx="12192000" cy="6858000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1C3D"/>
    <a:srgbClr val="0D1B1E"/>
    <a:srgbClr val="E2CEA2"/>
    <a:srgbClr val="343339"/>
    <a:srgbClr val="BE0F0A"/>
    <a:srgbClr val="7F0000"/>
    <a:srgbClr val="E7533A"/>
    <a:srgbClr val="FC8C59"/>
    <a:srgbClr val="FDC38D"/>
    <a:srgbClr val="FEE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80" autoAdjust="0"/>
  </p:normalViewPr>
  <p:slideViewPr>
    <p:cSldViewPr snapToGrid="0">
      <p:cViewPr varScale="1">
        <p:scale>
          <a:sx n="100" d="100"/>
          <a:sy n="100" d="100"/>
        </p:scale>
        <p:origin x="954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198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838" cy="365125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l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775" y="0"/>
            <a:ext cx="4160838" cy="365125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r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4E051F2-425E-4C14-BC5B-BA88429C465B}" type="datetimeFigureOut">
              <a:rPr lang="en-US"/>
              <a:pPr>
                <a:defRPr/>
              </a:pPr>
              <a:t>10/2/2018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488"/>
            <a:ext cx="4160838" cy="365125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l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</p:spPr>
        <p:txBody>
          <a:bodyPr vert="horz" wrap="square" lIns="96647" tIns="48324" rIns="96647" bIns="483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5E20A737-71CC-4427-A147-A52CA668CD6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17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34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7EB5D7C8-FB4F-421C-937E-F2E0878D68E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309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5D7C8-FB4F-421C-937E-F2E0878D68E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18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5D7C8-FB4F-421C-937E-F2E0878D68E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98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5D7C8-FB4F-421C-937E-F2E0878D68E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91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5D7C8-FB4F-421C-937E-F2E0878D68E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32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5D7C8-FB4F-421C-937E-F2E0878D68E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39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5D7C8-FB4F-421C-937E-F2E0878D68E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20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5D7C8-FB4F-421C-937E-F2E0878D68E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24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5D7C8-FB4F-421C-937E-F2E0878D68E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5D7C8-FB4F-421C-937E-F2E0878D68E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95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5D7C8-FB4F-421C-937E-F2E0878D68E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54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5D7C8-FB4F-421C-937E-F2E0878D68E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7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Single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87624"/>
            <a:ext cx="1005840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70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White Double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12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Single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7411" y="4037141"/>
            <a:ext cx="1005840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0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White Double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74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BE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34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048512"/>
            <a:ext cx="10058400" cy="4445508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77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Single no Line">
    <p:bg>
      <p:bgPr>
        <a:solidFill>
          <a:srgbClr val="343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7411" y="4037141"/>
            <a:ext cx="10058400" cy="40233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304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Double no Line">
    <p:bg>
      <p:bgPr>
        <a:solidFill>
          <a:srgbClr val="343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30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White Single no Line o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32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White Transpo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1209" y="0"/>
            <a:ext cx="4050791" cy="6858000"/>
          </a:xfrm>
          <a:prstGeom prst="rect">
            <a:avLst/>
          </a:prstGeom>
          <a:solidFill>
            <a:srgbClr val="34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8393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594359"/>
            <a:ext cx="6812280" cy="57108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98393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690084" y="6435594"/>
            <a:ext cx="468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8C2059C-0BFD-4277-91F3-0ED28131AB48}" type="slidenum">
              <a:rPr lang="en-US" sz="180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pPr algn="ctr"/>
              <a:t>‹#›</a:t>
            </a:fld>
            <a:endParaRPr lang="en-US" sz="18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17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97461"/>
            <a:ext cx="11657132" cy="460542"/>
          </a:xfrm>
          <a:prstGeom prst="rect">
            <a:avLst/>
          </a:prstGeom>
          <a:solidFill>
            <a:srgbClr val="BF1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0D1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635329" y="6334318"/>
            <a:ext cx="556672" cy="523685"/>
          </a:xfrm>
          <a:prstGeom prst="rect">
            <a:avLst/>
          </a:prstGeom>
          <a:solidFill>
            <a:srgbClr val="0D1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1690084" y="6435594"/>
            <a:ext cx="468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8C2059C-0BFD-4277-91F3-0ED28131AB48}" type="slidenum">
              <a:rPr lang="en-US" sz="1800" i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pPr algn="ctr"/>
              <a:t>‹#›</a:t>
            </a:fld>
            <a:endParaRPr lang="en-US" sz="1800" i="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pic>
        <p:nvPicPr>
          <p:cNvPr id="1030" name="Picture 6" descr="asuengineering.png (3000×669)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75" y="6447684"/>
            <a:ext cx="1614777" cy="36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959527" y="6385915"/>
            <a:ext cx="323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tabLst>
                <a:tab pos="8116888" algn="r"/>
              </a:tabLst>
            </a:pPr>
            <a:r>
              <a:rPr lang="en-US" sz="1200" b="0" baseline="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Chester Lab Research Symposium</a:t>
            </a:r>
            <a:r>
              <a:rPr lang="en-US" sz="1200" b="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	</a:t>
            </a:r>
            <a:r>
              <a:rPr lang="en-US" sz="1200" b="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      </a:t>
            </a:r>
          </a:p>
          <a:p>
            <a:pPr algn="l">
              <a:tabLst>
                <a:tab pos="8116888" algn="r"/>
              </a:tabLst>
            </a:pPr>
            <a:r>
              <a:rPr lang="en-US" sz="1200" b="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3 October 2018 	</a:t>
            </a:r>
            <a:endParaRPr lang="en-US" sz="1200" b="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024647" y="6400314"/>
            <a:ext cx="3502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tabLst>
                <a:tab pos="8116888" algn="r"/>
              </a:tabLst>
            </a:pPr>
            <a:r>
              <a:rPr lang="en-US" sz="1200" b="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	</a:t>
            </a:r>
            <a:r>
              <a:rPr lang="en-US" sz="1200" b="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        Intro to R</a:t>
            </a:r>
            <a:endParaRPr lang="en-US" sz="1200" b="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  <a:p>
            <a:pPr>
              <a:tabLst>
                <a:tab pos="8116888" algn="r"/>
              </a:tabLst>
            </a:pPr>
            <a:r>
              <a:rPr lang="en-US" sz="1200" b="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	</a:t>
            </a:r>
            <a:r>
              <a:rPr lang="en-US" sz="1200" b="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C. Hoehne</a:t>
            </a:r>
            <a:endParaRPr lang="en-US" sz="1200" b="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1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92" r:id="rId3"/>
    <p:sldLayoutId id="2147483693" r:id="rId4"/>
    <p:sldLayoutId id="2147483680" r:id="rId5"/>
    <p:sldLayoutId id="2147483694" r:id="rId6"/>
    <p:sldLayoutId id="2147483695" r:id="rId7"/>
    <p:sldLayoutId id="2147483685" r:id="rId8"/>
    <p:sldLayoutId id="2147483687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0071"/>
            <a:ext cx="12192000" cy="2635706"/>
          </a:xfrm>
        </p:spPr>
        <p:txBody>
          <a:bodyPr>
            <a:noAutofit/>
          </a:bodyPr>
          <a:lstStyle/>
          <a:p>
            <a:pPr algn="ctr"/>
            <a:r>
              <a:rPr lang="en-US" sz="9600" b="1" i="1" dirty="0" smtClean="0">
                <a:solidFill>
                  <a:schemeClr val="bg1">
                    <a:lumMod val="95000"/>
                  </a:schemeClr>
                </a:solidFill>
                <a:latin typeface="Objektiv Mk3 Thin" panose="020B0302020204020203" pitchFamily="34" charset="0"/>
                <a:cs typeface="Objektiv Mk3 Thin" panose="020B0302020204020203" pitchFamily="34" charset="0"/>
              </a:rPr>
              <a:t>Intro to R &amp;</a:t>
            </a:r>
            <a:br>
              <a:rPr lang="en-US" sz="9600" b="1" i="1" dirty="0" smtClean="0">
                <a:solidFill>
                  <a:schemeClr val="bg1">
                    <a:lumMod val="95000"/>
                  </a:schemeClr>
                </a:solidFill>
                <a:latin typeface="Objektiv Mk3 Thin" panose="020B0302020204020203" pitchFamily="34" charset="0"/>
                <a:cs typeface="Objektiv Mk3 Thin" panose="020B0302020204020203" pitchFamily="34" charset="0"/>
              </a:rPr>
            </a:br>
            <a:r>
              <a:rPr lang="en-US" sz="9600" b="1" i="1" dirty="0" smtClean="0">
                <a:solidFill>
                  <a:schemeClr val="bg1">
                    <a:lumMod val="95000"/>
                  </a:schemeClr>
                </a:solidFill>
                <a:latin typeface="Objektiv Mk3 Thin" panose="020B0302020204020203" pitchFamily="34" charset="0"/>
                <a:cs typeface="Objektiv Mk3 Thin" panose="020B0302020204020203" pitchFamily="34" charset="0"/>
              </a:rPr>
              <a:t>Project Workflow</a:t>
            </a:r>
            <a:endParaRPr lang="en-US" sz="9600" b="1" i="1" dirty="0">
              <a:solidFill>
                <a:schemeClr val="bg1">
                  <a:lumMod val="95000"/>
                </a:schemeClr>
              </a:solidFill>
              <a:latin typeface="Objektiv Mk3 Thin" panose="020B0302020204020203" pitchFamily="34" charset="0"/>
              <a:cs typeface="Objektiv Mk3 Thin" panose="020B030202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10383" y="4315397"/>
            <a:ext cx="497123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Objektiv Mk3 Thin" panose="020B0302020204020203" pitchFamily="34" charset="0"/>
                <a:cs typeface="Objektiv Mk3 Thin" panose="020B0302020204020203" pitchFamily="34" charset="0"/>
              </a:rPr>
              <a:t>Chris Hoehne</a:t>
            </a:r>
          </a:p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bjektiv Mk3 Thin" panose="020B0302020204020203" pitchFamily="34" charset="0"/>
                <a:cs typeface="Objektiv Mk3 Thin" panose="020B0302020204020203" pitchFamily="34" charset="0"/>
              </a:rPr>
              <a:t>Ph.D. 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Objektiv Mk3 Thin" panose="020B0302020204020203" pitchFamily="34" charset="0"/>
                <a:cs typeface="Objektiv Mk3 Thin" panose="020B0302020204020203" pitchFamily="34" charset="0"/>
              </a:rPr>
              <a:t>Candidate,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bjektiv Mk3 Thin" panose="020B0302020204020203" pitchFamily="34" charset="0"/>
                <a:cs typeface="Objektiv Mk3 Thin" panose="020B0302020204020203" pitchFamily="34" charset="0"/>
              </a:rPr>
              <a:t>Graduate Research Associate</a:t>
            </a:r>
          </a:p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bjektiv Mk3 Thin" panose="020B0302020204020203" pitchFamily="34" charset="0"/>
                <a:cs typeface="Objektiv Mk3 Thin" panose="020B0302020204020203" pitchFamily="34" charset="0"/>
              </a:rPr>
              <a:t>Civil, Environmental, and Sustainable Engineering</a:t>
            </a:r>
          </a:p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bjektiv Mk3 Thin" panose="020B0302020204020203" pitchFamily="34" charset="0"/>
                <a:cs typeface="Objektiv Mk3 Thin" panose="020B0302020204020203" pitchFamily="34" charset="0"/>
              </a:rPr>
              <a:t>Arizona State 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Objektiv Mk3 Thin" panose="020B0302020204020203" pitchFamily="34" charset="0"/>
                <a:cs typeface="Objektiv Mk3 Thin" panose="020B0302020204020203" pitchFamily="34" charset="0"/>
              </a:rPr>
              <a:t>University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Objektiv Mk3 Thin" panose="020B0302020204020203" pitchFamily="34" charset="0"/>
              <a:cs typeface="Objektiv Mk3 Thin" panose="020B03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0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09625"/>
            <a:ext cx="10058400" cy="1120166"/>
          </a:xfrm>
        </p:spPr>
        <p:txBody>
          <a:bodyPr/>
          <a:lstStyle/>
          <a:p>
            <a:r>
              <a:rPr lang="en-US" b="1" i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Title</a:t>
            </a:r>
            <a:endParaRPr lang="en-US" b="1" i="1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152" y="1394229"/>
            <a:ext cx="10922655" cy="4549373"/>
          </a:xfrm>
        </p:spPr>
        <p:txBody>
          <a:bodyPr/>
          <a:lstStyle/>
          <a:p>
            <a:pPr marL="0" indent="0">
              <a:spcAft>
                <a:spcPts val="1200"/>
              </a:spcAft>
              <a:buClr>
                <a:srgbClr val="E2CEA2"/>
              </a:buClr>
              <a:buSzPct val="80000"/>
              <a:buNone/>
            </a:pPr>
            <a:r>
              <a:rPr lang="en-US" sz="2400" b="1" i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text</a:t>
            </a:r>
            <a:endParaRPr lang="en-US" sz="2000" dirty="0" smtClean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81" y="424537"/>
            <a:ext cx="11292126" cy="5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0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697" y="651449"/>
            <a:ext cx="4601712" cy="7305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426296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Questions?</a:t>
            </a:r>
            <a:endParaRPr lang="en-US" sz="44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790" y="3981692"/>
            <a:ext cx="806402" cy="8064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81" y="4909964"/>
            <a:ext cx="617220" cy="6172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48978" y="4141763"/>
            <a:ext cx="5820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chris.hoehne@asu.edu</a:t>
            </a:r>
            <a:endParaRPr lang="en-US" sz="36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3697" y="4909964"/>
            <a:ext cx="6028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/in/</a:t>
            </a:r>
            <a:r>
              <a:rPr lang="en-US" sz="3600" dirty="0" err="1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chrishoehne</a:t>
            </a:r>
            <a:endParaRPr lang="en-US" sz="36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23471" y="6014909"/>
            <a:ext cx="49728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rgbClr val="FFFFFF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Background Photo Credit: </a:t>
            </a:r>
            <a:r>
              <a:rPr lang="en-US" sz="1400" dirty="0">
                <a:solidFill>
                  <a:srgbClr val="FFFFFF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John </a:t>
            </a:r>
            <a:r>
              <a:rPr lang="en-US" sz="1400" dirty="0" smtClean="0">
                <a:solidFill>
                  <a:srgbClr val="FFFFFF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Samora / The Republic</a:t>
            </a:r>
            <a:endParaRPr lang="en-US" sz="1400" dirty="0"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1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2047268"/>
            <a:ext cx="943102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bjektiv Mk1 Light" panose="020B0402020204020203"/>
              </a:rPr>
              <a:t>Why use R vs Excel?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bjektiv Mk1 Light" panose="020B0402020204020203"/>
              </a:rPr>
              <a:t>Intro </a:t>
            </a:r>
            <a:r>
              <a:rPr lang="en-US" sz="2000" dirty="0">
                <a:solidFill>
                  <a:schemeClr val="bg1"/>
                </a:solidFill>
                <a:latin typeface="Objektiv Mk1 Light" panose="020B0402020204020203"/>
              </a:rPr>
              <a:t>to R &amp; R studio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bjektiv Mk1 Light" panose="020B0402020204020203"/>
              </a:rPr>
              <a:t>Basic functionality / why </a:t>
            </a:r>
            <a:r>
              <a:rPr lang="en-US" sz="2000" dirty="0">
                <a:solidFill>
                  <a:schemeClr val="bg1"/>
                </a:solidFill>
                <a:latin typeface="Objektiv Mk1 Light" panose="020B0402020204020203"/>
              </a:rPr>
              <a:t>use R (or similar language like Python,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Objektiv Mk1 Light" panose="020B04020202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bjektiv Mk1 Light" panose="020B0402020204020203"/>
              </a:rPr>
              <a:t>Intro </a:t>
            </a:r>
            <a:r>
              <a:rPr lang="en-US" sz="2000" dirty="0">
                <a:solidFill>
                  <a:schemeClr val="bg1"/>
                </a:solidFill>
                <a:latin typeface="Objektiv Mk1 Light" panose="020B0402020204020203"/>
              </a:rPr>
              <a:t>to core/staple packages and functionalities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bjektiv Mk1 Light" panose="020B0402020204020203"/>
              </a:rPr>
              <a:t>Base </a:t>
            </a:r>
            <a:r>
              <a:rPr lang="en-US" sz="2000" dirty="0">
                <a:solidFill>
                  <a:schemeClr val="bg1"/>
                </a:solidFill>
                <a:latin typeface="Objektiv Mk1 Light" panose="020B0402020204020203"/>
              </a:rPr>
              <a:t>R core functions/functionality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bjektiv Mk1 Light" panose="020B0402020204020203"/>
              </a:rPr>
              <a:t>Functionality </a:t>
            </a:r>
            <a:r>
              <a:rPr lang="en-US" sz="2000" dirty="0">
                <a:solidFill>
                  <a:schemeClr val="bg1"/>
                </a:solidFill>
                <a:latin typeface="Objektiv Mk1 Light" panose="020B0402020204020203"/>
              </a:rPr>
              <a:t>of staple/popular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Objektiv Mk1 Light" panose="020B04020202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bjektiv Mk1 Light" panose="020B0402020204020203"/>
              </a:rPr>
              <a:t>Using </a:t>
            </a:r>
            <a:r>
              <a:rPr lang="en-US" sz="2000" dirty="0" err="1">
                <a:solidFill>
                  <a:schemeClr val="bg1"/>
                </a:solidFill>
                <a:latin typeface="Objektiv Mk1 Light" panose="020B0402020204020203"/>
              </a:rPr>
              <a:t>Git</a:t>
            </a:r>
            <a:r>
              <a:rPr lang="en-US" sz="2000" dirty="0">
                <a:solidFill>
                  <a:schemeClr val="bg1"/>
                </a:solidFill>
                <a:latin typeface="Objektiv Mk1 Light" panose="020B0402020204020203"/>
              </a:rPr>
              <a:t>/GitHub w/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Objektiv Mk1 Light" panose="020B04020202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bjektiv Mk1 Light" panose="020B0402020204020203"/>
              </a:rPr>
              <a:t>Intro </a:t>
            </a:r>
            <a:r>
              <a:rPr lang="en-US" sz="2000" dirty="0">
                <a:solidFill>
                  <a:schemeClr val="bg1"/>
                </a:solidFill>
                <a:latin typeface="Objektiv Mk1 Light" panose="020B0402020204020203"/>
              </a:rPr>
              <a:t>to my current project of air temps / transport infra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bjektiv Mk1 Light" panose="020B0402020204020203"/>
              </a:rPr>
              <a:t>Basic </a:t>
            </a:r>
            <a:r>
              <a:rPr lang="en-US" sz="2000" dirty="0">
                <a:solidFill>
                  <a:schemeClr val="bg1"/>
                </a:solidFill>
                <a:latin typeface="Objektiv Mk1 Light" panose="020B0402020204020203"/>
              </a:rPr>
              <a:t>workflow (R project, data, scripts, </a:t>
            </a:r>
            <a:r>
              <a:rPr lang="en-US" sz="2000" dirty="0" smtClean="0">
                <a:solidFill>
                  <a:schemeClr val="bg1"/>
                </a:solidFill>
                <a:latin typeface="Objektiv Mk1 Light" panose="020B0402020204020203"/>
              </a:rPr>
              <a:t>updating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bjektiv Mk1 Light" panose="020B0402020204020203"/>
              </a:rPr>
              <a:t>Example </a:t>
            </a:r>
            <a:r>
              <a:rPr lang="en-US" sz="2000" dirty="0">
                <a:solidFill>
                  <a:schemeClr val="bg1"/>
                </a:solidFill>
                <a:latin typeface="Objektiv Mk1 Light" panose="020B0402020204020203"/>
              </a:rPr>
              <a:t>of data and of code snippets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Objektiv Mk1 Light" panose="020B0402020204020203"/>
              </a:rPr>
              <a:t>Outline</a:t>
            </a:r>
            <a:endParaRPr lang="en-US" dirty="0">
              <a:latin typeface="Objektiv Mk1 Light" panose="020B040202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02700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09625"/>
            <a:ext cx="10058400" cy="1120166"/>
          </a:xfrm>
        </p:spPr>
        <p:txBody>
          <a:bodyPr/>
          <a:lstStyle/>
          <a:p>
            <a:r>
              <a:rPr lang="en-US" b="1" i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What is R (and related software)?</a:t>
            </a:r>
            <a:endParaRPr lang="en-US" b="1" i="1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152" y="1638300"/>
            <a:ext cx="10922655" cy="4305302"/>
          </a:xfrm>
        </p:spPr>
        <p:txBody>
          <a:bodyPr/>
          <a:lstStyle/>
          <a:p>
            <a:pPr marL="0" indent="0">
              <a:spcAft>
                <a:spcPts val="1200"/>
              </a:spcAft>
              <a:buClr>
                <a:srgbClr val="E2CEA2"/>
              </a:buClr>
              <a:buSzPct val="8000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R: </a:t>
            </a: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programing </a:t>
            </a:r>
            <a:r>
              <a:rPr lang="en-US" sz="24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language for statistical computing and graphics </a:t>
            </a:r>
            <a:endParaRPr lang="en-US" sz="2400" dirty="0" smtClean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  <a:p>
            <a:pPr marL="0" indent="0">
              <a:spcAft>
                <a:spcPts val="1200"/>
              </a:spcAft>
              <a:buClr>
                <a:srgbClr val="E2CEA2"/>
              </a:buClr>
              <a:buSzPct val="8000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R Studio: </a:t>
            </a: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Integrated </a:t>
            </a:r>
            <a:r>
              <a:rPr lang="en-US" sz="24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development </a:t>
            </a: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environment (IDE) for R language</a:t>
            </a:r>
            <a:endParaRPr lang="en-US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  <a:p>
            <a:pPr marL="0" indent="0">
              <a:spcAft>
                <a:spcPts val="1200"/>
              </a:spcAft>
              <a:buClr>
                <a:srgbClr val="E2CEA2"/>
              </a:buClr>
              <a:buSzPct val="80000"/>
              <a:buNone/>
            </a:pPr>
            <a:r>
              <a:rPr lang="en-US" sz="2400" b="1" dirty="0" err="1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Git</a:t>
            </a:r>
            <a:r>
              <a:rPr lang="en-US" sz="2400" b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: </a:t>
            </a: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version control </a:t>
            </a:r>
            <a:r>
              <a:rPr lang="en-US" sz="24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system for tracking changes in computer </a:t>
            </a: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files</a:t>
            </a:r>
          </a:p>
          <a:p>
            <a:pPr marL="0" indent="0">
              <a:spcAft>
                <a:spcPts val="1200"/>
              </a:spcAft>
              <a:buClr>
                <a:srgbClr val="E2CEA2"/>
              </a:buClr>
              <a:buSzPct val="8000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GitHub</a:t>
            </a:r>
            <a:r>
              <a:rPr lang="en-US" sz="2400" b="1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web-based hosting service for version control using </a:t>
            </a:r>
            <a:r>
              <a:rPr lang="en-US" sz="2400" dirty="0" err="1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Git</a:t>
            </a:r>
            <a:endParaRPr lang="en-US" sz="2400" dirty="0" smtClean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pic>
        <p:nvPicPr>
          <p:cNvPr id="1026" name="Picture 2" descr="https://mbtskoudsalg.com/images/r-transparent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 trans="29000" pencilSize="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13" y="4955107"/>
            <a:ext cx="1207224" cy="935599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1*QoR3rxWIbnf5wmF_IuAHqQ.png (1600Ã668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  <a14:imgEffect>
                      <a14:brightnessContrast bright="66000" contrast="-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109" y="5002347"/>
            <a:ext cx="2014667" cy="8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static1.squarespace.com/static/56a93185c647ad307dd74183/t/57061364c6fc08aa18847635/1460015987815/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 trans="51000"/>
                    </a14:imgEffect>
                    <a14:imgEffect>
                      <a14:saturation sat="0"/>
                    </a14:imgEffect>
                    <a14:imgEffect>
                      <a14:brightnessContrast bright="88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580" y="4769633"/>
            <a:ext cx="3521688" cy="130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819059" y="4976749"/>
            <a:ext cx="2586128" cy="892317"/>
            <a:chOff x="3132317" y="4414190"/>
            <a:chExt cx="4932183" cy="1701800"/>
          </a:xfrm>
        </p:grpSpPr>
        <p:pic>
          <p:nvPicPr>
            <p:cNvPr id="6" name="Picture 2" descr="https://cdn-images-1.medium.com/max/1920/1*cuOlMPTUQ3cTY7ldb-usKw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LineDrawing/>
                      </a14:imgEffect>
                      <a14:imgEffect>
                        <a14:brightnessContrast bright="4000" contrast="-4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66"/>
            <a:stretch/>
          </p:blipFill>
          <p:spPr bwMode="auto">
            <a:xfrm>
              <a:off x="3132317" y="4414190"/>
              <a:ext cx="4652784" cy="170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cdn-images-1.medium.com/max/1920/1*cuOlMPTUQ3cTY7ldb-usKw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LineDrawing/>
                      </a14:imgEffect>
                      <a14:imgEffect>
                        <a14:brightnessContrast bright="4000" contrast="-4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85" r="-1589"/>
            <a:stretch/>
          </p:blipFill>
          <p:spPr bwMode="auto">
            <a:xfrm>
              <a:off x="3132317" y="5041900"/>
              <a:ext cx="4932183" cy="1074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7223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631" y="123443"/>
            <a:ext cx="11058525" cy="874743"/>
          </a:xfrm>
        </p:spPr>
        <p:txBody>
          <a:bodyPr>
            <a:normAutofit fontScale="90000"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Functionalities of R (why use R or similar languages)?</a:t>
            </a:r>
            <a:endParaRPr lang="en-US" sz="4000" b="1" i="1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9245" y="1457325"/>
            <a:ext cx="5482455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Clr>
                <a:srgbClr val="E2CEA2"/>
              </a:buClr>
              <a:buSzPct val="80000"/>
            </a:pPr>
            <a:r>
              <a:rPr lang="en-US" sz="2800" b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For example, why use R over Excel?</a:t>
            </a: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Can handle large data more efficiently</a:t>
            </a: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Task automation </a:t>
            </a:r>
            <a:r>
              <a:rPr lang="en-US" sz="24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and </a:t>
            </a: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reproducible source code</a:t>
            </a: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Highly customizable visualization</a:t>
            </a: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Free and open-source</a:t>
            </a: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Ongoing </a:t>
            </a:r>
            <a:r>
              <a:rPr lang="en-US" sz="24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support from a large </a:t>
            </a: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community</a:t>
            </a:r>
          </a:p>
        </p:txBody>
      </p:sp>
      <p:pic>
        <p:nvPicPr>
          <p:cNvPr id="1028" name="Picture 4" descr="Geeks vs Non-Gee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893" y="1558750"/>
            <a:ext cx="5494820" cy="391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631" y="123443"/>
            <a:ext cx="11058525" cy="874743"/>
          </a:xfrm>
        </p:spPr>
        <p:txBody>
          <a:bodyPr>
            <a:normAutofit fontScale="90000"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Functionalities of R (why use R or similar languages)?</a:t>
            </a:r>
            <a:endParaRPr lang="en-US" sz="4000" b="1" i="1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pic>
        <p:nvPicPr>
          <p:cNvPr id="4" name="Picture 2" descr="Why Learn 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" r="3195"/>
          <a:stretch/>
        </p:blipFill>
        <p:spPr bwMode="auto">
          <a:xfrm>
            <a:off x="5479277" y="1649110"/>
            <a:ext cx="6122172" cy="383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40545" y="1391935"/>
            <a:ext cx="4250530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Clr>
                <a:srgbClr val="E2CEA2"/>
              </a:buClr>
              <a:buSzPct val="80000"/>
            </a:pPr>
            <a:r>
              <a:rPr lang="en-US" sz="2800" b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Even more reasons!</a:t>
            </a: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Can handle many types of data (geospatial, raster, time series)</a:t>
            </a: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Many tools to clean &amp; manipulate data</a:t>
            </a:r>
            <a:endParaRPr lang="en-US" sz="20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Advanced statistical capability (matrix arithmetic, regression, machine </a:t>
            </a: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learning, etc.)</a:t>
            </a:r>
            <a:endParaRPr lang="en-US" sz="24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3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09625"/>
            <a:ext cx="10058400" cy="1120166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Some Staple Libraries</a:t>
            </a:r>
            <a:endParaRPr lang="en-US" b="1" i="1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752" y="1403755"/>
            <a:ext cx="11041073" cy="1453746"/>
          </a:xfrm>
        </p:spPr>
        <p:txBody>
          <a:bodyPr/>
          <a:lstStyle/>
          <a:p>
            <a:pPr marL="0" indent="0">
              <a:spcAft>
                <a:spcPts val="1200"/>
              </a:spcAft>
              <a:buClr>
                <a:srgbClr val="E2CEA2"/>
              </a:buClr>
              <a:buSzPct val="8000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Libraries (or </a:t>
            </a:r>
            <a:r>
              <a:rPr lang="en-US" sz="2400" b="1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packages): </a:t>
            </a: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user-created add-ons that increase programming capabilities. For example, libraries can allow for handling and analyzing non-standard data formats, and implementing complex algorithms</a:t>
            </a:r>
          </a:p>
        </p:txBody>
      </p:sp>
      <p:pic>
        <p:nvPicPr>
          <p:cNvPr id="4" name="Picture 2" descr="tidyverse1.png (1161Ã615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174" y="2611385"/>
            <a:ext cx="6182687" cy="327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3849" y="3017759"/>
            <a:ext cx="511432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“</a:t>
            </a:r>
            <a:r>
              <a:rPr lang="en-US" sz="3200" dirty="0" err="1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t</a:t>
            </a:r>
            <a:r>
              <a:rPr lang="en-US" sz="3200" dirty="0" err="1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idyverse</a:t>
            </a:r>
            <a:r>
              <a:rPr lang="en-US" sz="32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”</a:t>
            </a:r>
            <a:endParaRPr lang="en-US" sz="32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“</a:t>
            </a:r>
            <a:r>
              <a:rPr lang="en-US" sz="3200" dirty="0" err="1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data.table</a:t>
            </a:r>
            <a:r>
              <a:rPr lang="en-US" sz="32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”</a:t>
            </a: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“here”</a:t>
            </a: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44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09625"/>
            <a:ext cx="10058400" cy="1120166"/>
          </a:xfrm>
        </p:spPr>
        <p:txBody>
          <a:bodyPr/>
          <a:lstStyle/>
          <a:p>
            <a:r>
              <a:rPr lang="en-US" b="1" i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Title</a:t>
            </a:r>
            <a:endParaRPr lang="en-US" b="1" i="1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152" y="1394229"/>
            <a:ext cx="10922655" cy="4549373"/>
          </a:xfrm>
        </p:spPr>
        <p:txBody>
          <a:bodyPr/>
          <a:lstStyle/>
          <a:p>
            <a:pPr marL="0" indent="0">
              <a:spcAft>
                <a:spcPts val="1200"/>
              </a:spcAft>
              <a:buClr>
                <a:srgbClr val="E2CEA2"/>
              </a:buClr>
              <a:buSzPct val="80000"/>
              <a:buNone/>
            </a:pPr>
            <a:r>
              <a:rPr lang="en-US" sz="2400" b="1" i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text</a:t>
            </a:r>
            <a:endParaRPr lang="en-US" sz="2000" dirty="0" smtClean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pic>
        <p:nvPicPr>
          <p:cNvPr id="1026" name="Picture 2" descr="tidyverse1.png (1161Ã615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9" y="1871723"/>
            <a:ext cx="6182687" cy="327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dcast-illustration.png (568Ã426)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" t="5366" r="13292" b="9143"/>
          <a:stretch/>
        </p:blipFill>
        <p:spPr bwMode="auto">
          <a:xfrm>
            <a:off x="6397897" y="1394229"/>
            <a:ext cx="5654299" cy="441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25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09625"/>
            <a:ext cx="10058400" cy="1120166"/>
          </a:xfrm>
        </p:spPr>
        <p:txBody>
          <a:bodyPr/>
          <a:lstStyle/>
          <a:p>
            <a:r>
              <a:rPr lang="en-US" b="1" i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Title</a:t>
            </a:r>
            <a:endParaRPr lang="en-US" b="1" i="1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152" y="1394229"/>
            <a:ext cx="10922655" cy="4549373"/>
          </a:xfrm>
        </p:spPr>
        <p:txBody>
          <a:bodyPr/>
          <a:lstStyle/>
          <a:p>
            <a:pPr marL="0" indent="0">
              <a:spcAft>
                <a:spcPts val="1200"/>
              </a:spcAft>
              <a:buClr>
                <a:srgbClr val="E2CEA2"/>
              </a:buClr>
              <a:buSzPct val="80000"/>
              <a:buNone/>
            </a:pPr>
            <a:r>
              <a:rPr lang="en-US" sz="2400" b="1" i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text</a:t>
            </a:r>
            <a:endParaRPr lang="en-US" sz="2000" dirty="0" smtClean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387" y="973820"/>
            <a:ext cx="1933575" cy="4810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226" y="2049665"/>
            <a:ext cx="62388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9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09625"/>
            <a:ext cx="10058400" cy="1120166"/>
          </a:xfrm>
        </p:spPr>
        <p:txBody>
          <a:bodyPr/>
          <a:lstStyle/>
          <a:p>
            <a:r>
              <a:rPr lang="en-US" b="1" i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Additional Resources</a:t>
            </a:r>
            <a:endParaRPr lang="en-US" b="1" i="1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052" y="1394229"/>
            <a:ext cx="10922655" cy="4549373"/>
          </a:xfrm>
        </p:spPr>
        <p:txBody>
          <a:bodyPr/>
          <a:lstStyle/>
          <a:p>
            <a:pPr marL="0" indent="0">
              <a:spcAft>
                <a:spcPts val="1200"/>
              </a:spcAft>
              <a:buClr>
                <a:srgbClr val="E2CEA2"/>
              </a:buClr>
              <a:buSzPct val="80000"/>
              <a:buNone/>
            </a:pPr>
            <a:r>
              <a:rPr lang="en-US" sz="2800" b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Setting up and using </a:t>
            </a:r>
            <a:r>
              <a:rPr lang="en-US" sz="2800" b="1" dirty="0" err="1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Git</a:t>
            </a:r>
            <a:r>
              <a:rPr lang="en-US" sz="2800" b="1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/GitHub with R: </a:t>
            </a:r>
            <a:r>
              <a:rPr lang="en-US" sz="2800" b="1" dirty="0">
                <a:solidFill>
                  <a:srgbClr val="BF1C3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http://happygitwithr.com</a:t>
            </a:r>
            <a:r>
              <a:rPr lang="en-US" sz="2800" b="1" dirty="0" smtClean="0">
                <a:solidFill>
                  <a:srgbClr val="BF1C3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/</a:t>
            </a:r>
          </a:p>
          <a:p>
            <a:pPr marL="0" indent="0">
              <a:spcAft>
                <a:spcPts val="1200"/>
              </a:spcAft>
              <a:buClr>
                <a:srgbClr val="E2CEA2"/>
              </a:buClr>
              <a:buSzPct val="80000"/>
              <a:buNone/>
            </a:pPr>
            <a:r>
              <a:rPr lang="en-US" sz="2800" b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Intro to ‘</a:t>
            </a:r>
            <a:r>
              <a:rPr lang="en-US" sz="2800" b="1" dirty="0" err="1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tidyverse</a:t>
            </a:r>
            <a:r>
              <a:rPr lang="en-US" sz="2800" b="1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’ library: </a:t>
            </a:r>
            <a:r>
              <a:rPr lang="en-US" sz="2800" b="1" dirty="0">
                <a:solidFill>
                  <a:srgbClr val="BF1C3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https://www.tidyverse.org</a:t>
            </a:r>
            <a:r>
              <a:rPr lang="en-US" sz="2800" b="1" dirty="0" smtClean="0">
                <a:solidFill>
                  <a:srgbClr val="BF1C3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/</a:t>
            </a:r>
          </a:p>
          <a:p>
            <a:pPr marL="0" indent="0">
              <a:spcAft>
                <a:spcPts val="1200"/>
              </a:spcAft>
              <a:buClr>
                <a:srgbClr val="E2CEA2"/>
              </a:buClr>
              <a:buSzPct val="80000"/>
              <a:buNone/>
            </a:pPr>
            <a:endParaRPr lang="en-US" sz="2400" b="1" dirty="0" smtClean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  <a:p>
            <a:pPr marL="0" indent="0">
              <a:spcAft>
                <a:spcPts val="1200"/>
              </a:spcAft>
              <a:buClr>
                <a:srgbClr val="E2CEA2"/>
              </a:buClr>
              <a:buSzPct val="80000"/>
              <a:buNone/>
            </a:pPr>
            <a:endParaRPr lang="en-US" sz="2000" dirty="0" smtClean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38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7319</TotalTime>
  <Words>341</Words>
  <Application>Microsoft Office PowerPoint</Application>
  <PresentationFormat>Widescreen</PresentationFormat>
  <Paragraphs>65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Objektiv Mk1 Light</vt:lpstr>
      <vt:lpstr>Objektiv Mk3 Thin</vt:lpstr>
      <vt:lpstr>Retrospect</vt:lpstr>
      <vt:lpstr>Intro to R &amp; Project Workflow</vt:lpstr>
      <vt:lpstr>Outline</vt:lpstr>
      <vt:lpstr>What is R (and related software)?</vt:lpstr>
      <vt:lpstr>Functionalities of R (why use R or similar languages)?</vt:lpstr>
      <vt:lpstr>Functionalities of R (why use R or similar languages)?</vt:lpstr>
      <vt:lpstr>Some Staple Libraries</vt:lpstr>
      <vt:lpstr>Title</vt:lpstr>
      <vt:lpstr>Title</vt:lpstr>
      <vt:lpstr>Additional Resources</vt:lpstr>
      <vt:lpstr>Title</vt:lpstr>
      <vt:lpstr>PowerPoint Presentation</vt:lpstr>
    </vt:vector>
  </TitlesOfParts>
  <Company>ASU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sahn9</dc:creator>
  <cp:lastModifiedBy>Chris Hoehne</cp:lastModifiedBy>
  <cp:revision>748</cp:revision>
  <dcterms:created xsi:type="dcterms:W3CDTF">2008-08-29T03:35:30Z</dcterms:created>
  <dcterms:modified xsi:type="dcterms:W3CDTF">2018-10-02T23:25:15Z</dcterms:modified>
</cp:coreProperties>
</file>